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24384000" cy="13716000"/>
  <p:notesSz cx="6858000" cy="9144000"/>
  <p:embeddedFontLst>
    <p:embeddedFont>
      <p:font typeface="SB AggroOTF Medium"/>
      <p:regular r:id="rId13"/>
    </p:embeddedFont>
    <p:embeddedFont>
      <p:font typeface="SB AggroOTF Light"/>
      <p:regular r:id="rId14"/>
    </p:embeddedFont>
    <p:embeddedFont>
      <p:font typeface="ChunkFive-Roman"/>
      <p:regular r:id="rId15"/>
    </p:embeddedFont>
    <p:embeddedFont>
      <p:font typeface="SB AggroOTF Bold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.fntdata" Type="http://schemas.openxmlformats.org/officeDocument/2006/relationships/font"/><Relationship Id="rId14" Target="fonts/font2.fntdata" Type="http://schemas.openxmlformats.org/officeDocument/2006/relationships/font"/><Relationship Id="rId15" Target="fonts/font3.fntdata" Type="http://schemas.openxmlformats.org/officeDocument/2006/relationships/font"/><Relationship Id="rId16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14" Target="../media/image24.png" Type="http://schemas.openxmlformats.org/officeDocument/2006/relationships/image"/><Relationship Id="rId15" Target="../media/image25.png" Type="http://schemas.openxmlformats.org/officeDocument/2006/relationships/image"/><Relationship Id="rId16" Target="../media/image26.png" Type="http://schemas.openxmlformats.org/officeDocument/2006/relationships/image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25.png" Type="http://schemas.openxmlformats.org/officeDocument/2006/relationships/image"/><Relationship Id="rId2" Target="../media/image27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25.png" Type="http://schemas.openxmlformats.org/officeDocument/2006/relationships/image"/><Relationship Id="rId12" Target="../media/image43.png" Type="http://schemas.openxmlformats.org/officeDocument/2006/relationships/image"/><Relationship Id="rId13" Target="../media/image44.png" Type="http://schemas.openxmlformats.org/officeDocument/2006/relationships/image"/><Relationship Id="rId14" Target="../media/image45.png" Type="http://schemas.openxmlformats.org/officeDocument/2006/relationships/image"/><Relationship Id="rId2" Target="../media/image36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12" Target="../media/image25.png" Type="http://schemas.openxmlformats.org/officeDocument/2006/relationships/image"/><Relationship Id="rId2" Target="../media/image46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28.png" Type="http://schemas.openxmlformats.org/officeDocument/2006/relationships/image"/><Relationship Id="rId4" Target="../media/image55.png" Type="http://schemas.openxmlformats.org/officeDocument/2006/relationships/image"/><Relationship Id="rId5" Target="../media/image35.png" Type="http://schemas.openxmlformats.org/officeDocument/2006/relationships/image"/><Relationship Id="rId6" Target="../media/image25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png" Type="http://schemas.openxmlformats.org/officeDocument/2006/relationships/image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Relationship Id="rId8" Target="../media/image64.png" Type="http://schemas.openxmlformats.org/officeDocument/2006/relationships/image"/><Relationship Id="rId9" Target="../media/image6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825500"/>
            <a:ext cx="22860000" cy="1219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62000" y="9372600"/>
            <a:ext cx="25908000" cy="7239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31100" y="6121400"/>
            <a:ext cx="9309100" cy="623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98900" y="4406900"/>
            <a:ext cx="16598900" cy="76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80600" y="5029200"/>
            <a:ext cx="190500" cy="19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312900" y="5029200"/>
            <a:ext cx="190500" cy="190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9710400" y="12534900"/>
            <a:ext cx="3060700" cy="469900"/>
          </a:xfrm>
          <a:prstGeom prst="rect">
            <a:avLst/>
          </a:prstGeom>
        </p:spPr>
        <p:txBody>
          <a:bodyPr anchor="ctr" rtlCol="false" lIns="0" tIns="30479" rIns="0" bIns="30479"/>
          <a:lstStyle/>
          <a:p>
            <a:pPr algn="r" lvl="0">
              <a:lnSpc>
                <a:spcPct val="99600"/>
              </a:lnSpc>
            </a:pPr>
            <a:r>
              <a:rPr lang="ko-KR" sz="2399" b="false" i="false" u="none" strike="noStrike" spc="-24">
                <a:solidFill>
                  <a:srgbClr val="FFFFFF"/>
                </a:solidFill>
                <a:ea typeface="SB AggroOTF Light"/>
              </a:rPr>
              <a:t>김준규</a:t>
            </a:r>
            <a:r>
              <a:rPr lang="en-US" sz="2399" b="false" i="false" u="none" strike="noStrike" spc="-24">
                <a:solidFill>
                  <a:srgbClr val="FFFFFF"/>
                </a:solidFill>
                <a:latin typeface="SB AggroOTF Light"/>
              </a:rPr>
              <a:t> • </a:t>
            </a:r>
            <a:r>
              <a:rPr lang="ko-KR" sz="2399" b="false" i="false" u="none" strike="noStrike" spc="-24">
                <a:solidFill>
                  <a:srgbClr val="FFFFFF"/>
                </a:solidFill>
                <a:ea typeface="SB AggroOTF Light"/>
              </a:rPr>
              <a:t>김민욱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39000" y="12534900"/>
            <a:ext cx="9906000" cy="571500"/>
          </a:xfrm>
          <a:prstGeom prst="rect">
            <a:avLst/>
          </a:prstGeom>
        </p:spPr>
        <p:txBody>
          <a:bodyPr anchor="ctr" rtlCol="false" lIns="0" tIns="37253" rIns="0" bIns="37253"/>
          <a:lstStyle/>
          <a:p>
            <a:pPr algn="ctr" lvl="0">
              <a:lnSpc>
                <a:spcPct val="99600"/>
              </a:lnSpc>
            </a:pPr>
            <a:r>
              <a:rPr lang="ko-KR" sz="2933" b="false" i="false" u="none" strike="noStrike" spc="-28">
                <a:solidFill>
                  <a:srgbClr val="FFFFFF"/>
                </a:solidFill>
                <a:ea typeface="SB AggroOTF Medium"/>
              </a:rPr>
              <a:t>나만의</a:t>
            </a:r>
            <a:r>
              <a:rPr lang="en-US" sz="2933" b="false" i="false" u="none" strike="noStrike" spc="-28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2933" b="false" i="false" u="none" strike="noStrike" spc="-28">
                <a:solidFill>
                  <a:srgbClr val="FFFFFF"/>
                </a:solidFill>
                <a:ea typeface="SB AggroOTF Medium"/>
              </a:rPr>
              <a:t>개성을</a:t>
            </a:r>
            <a:r>
              <a:rPr lang="en-US" sz="2933" b="false" i="false" u="none" strike="noStrike" spc="-28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2933" b="false" i="false" u="none" strike="noStrike" spc="-28">
                <a:solidFill>
                  <a:srgbClr val="FFFFFF"/>
                </a:solidFill>
                <a:ea typeface="SB AggroOTF Medium"/>
              </a:rPr>
              <a:t>표현할</a:t>
            </a:r>
            <a:r>
              <a:rPr lang="en-US" sz="2933" b="false" i="false" u="none" strike="noStrike" spc="-28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2933" b="false" i="false" u="none" strike="noStrike" spc="-28">
                <a:solidFill>
                  <a:srgbClr val="FFFFFF"/>
                </a:solidFill>
                <a:ea typeface="SB AggroOTF Medium"/>
              </a:rPr>
              <a:t>수</a:t>
            </a:r>
            <a:r>
              <a:rPr lang="en-US" sz="2933" b="false" i="false" u="none" strike="noStrike" spc="-28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2933" b="false" i="false" u="none" strike="noStrike" spc="-28">
                <a:solidFill>
                  <a:srgbClr val="FFFFFF"/>
                </a:solidFill>
                <a:ea typeface="SB AggroOTF Medium"/>
              </a:rPr>
              <a:t>있는</a:t>
            </a:r>
            <a:r>
              <a:rPr lang="en-US" sz="2933" b="false" i="false" u="none" strike="noStrike" spc="-28">
                <a:solidFill>
                  <a:srgbClr val="FFFFFF"/>
                </a:solidFill>
                <a:latin typeface="SB AggroOTF Medium"/>
              </a:rPr>
              <a:t> O2O </a:t>
            </a:r>
            <a:r>
              <a:rPr lang="ko-KR" sz="2933" b="false" i="false" u="none" strike="noStrike" spc="-28">
                <a:solidFill>
                  <a:srgbClr val="FFFFFF"/>
                </a:solidFill>
                <a:ea typeface="SB AggroOTF Medium"/>
              </a:rPr>
              <a:t>커스텀</a:t>
            </a:r>
            <a:r>
              <a:rPr lang="en-US" sz="2933" b="false" i="false" u="none" strike="noStrike" spc="-28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2933" b="false" i="false" u="none" strike="noStrike" spc="-28">
                <a:solidFill>
                  <a:srgbClr val="FFFFFF"/>
                </a:solidFill>
                <a:ea typeface="SB AggroOTF Medium"/>
              </a:rPr>
              <a:t>피자</a:t>
            </a:r>
            <a:r>
              <a:rPr lang="en-US" sz="2933" b="false" i="false" u="none" strike="noStrike" spc="-28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2933" b="false" i="false" u="none" strike="noStrike" spc="-28">
                <a:solidFill>
                  <a:srgbClr val="FFFFFF"/>
                </a:solidFill>
                <a:ea typeface="SB AggroOTF Medium"/>
              </a:rPr>
              <a:t>주문</a:t>
            </a:r>
            <a:r>
              <a:rPr lang="en-US" sz="2933" b="false" i="false" u="none" strike="noStrike" spc="-28">
                <a:solidFill>
                  <a:srgbClr val="FFFFFF"/>
                </a:solidFill>
                <a:latin typeface="SB AggroOTF Medium"/>
              </a:rPr>
              <a:t> App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5200" y="12534900"/>
            <a:ext cx="4279900" cy="469900"/>
          </a:xfrm>
          <a:prstGeom prst="rect">
            <a:avLst/>
          </a:prstGeom>
        </p:spPr>
        <p:txBody>
          <a:bodyPr anchor="ctr" rtlCol="false" lIns="0" tIns="30479" rIns="0" bIns="30479"/>
          <a:lstStyle/>
          <a:p>
            <a:pPr algn="l" lvl="0">
              <a:lnSpc>
                <a:spcPct val="99600"/>
              </a:lnSpc>
            </a:pPr>
            <a:r>
              <a:rPr lang="en" sz="2399" b="false" i="false" u="none" strike="noStrike" spc="-24">
                <a:solidFill>
                  <a:srgbClr val="FFFFFF"/>
                </a:solidFill>
                <a:latin typeface="SB AggroOTF Light"/>
              </a:rPr>
              <a:t>SSAFY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38900" y="-762000"/>
            <a:ext cx="11518900" cy="7683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30400" y="4749800"/>
            <a:ext cx="4013200" cy="736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125700" y="4876800"/>
            <a:ext cx="3009900" cy="520700"/>
          </a:xfrm>
          <a:prstGeom prst="rect">
            <a:avLst/>
          </a:prstGeom>
        </p:spPr>
        <p:txBody>
          <a:bodyPr anchor="ctr" rtlCol="false" lIns="0" tIns="33914" rIns="0" bIns="33914"/>
          <a:lstStyle/>
          <a:p>
            <a:pPr algn="ctr" lvl="0">
              <a:lnSpc>
                <a:spcPct val="99600"/>
              </a:lnSpc>
            </a:pPr>
            <a:r>
              <a:rPr lang="en" sz="2670" b="false" i="false" u="none" strike="noStrike" spc="53">
                <a:solidFill>
                  <a:srgbClr val="FFFFFF"/>
                </a:solidFill>
                <a:latin typeface="SB AggroOTF Medium"/>
              </a:rPr>
              <a:t>Spring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185400" y="4749800"/>
            <a:ext cx="4013200" cy="7366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274300" y="4876800"/>
            <a:ext cx="3848100" cy="520700"/>
          </a:xfrm>
          <a:prstGeom prst="rect">
            <a:avLst/>
          </a:prstGeom>
        </p:spPr>
        <p:txBody>
          <a:bodyPr anchor="ctr" rtlCol="false" lIns="0" tIns="33914" rIns="0" bIns="33914"/>
          <a:lstStyle/>
          <a:p>
            <a:pPr algn="ctr" lvl="0">
              <a:lnSpc>
                <a:spcPct val="99600"/>
              </a:lnSpc>
            </a:pPr>
            <a:r>
              <a:rPr lang="en" sz="2670" b="false" i="false" u="none" strike="noStrike" spc="53">
                <a:solidFill>
                  <a:srgbClr val="FFFFFF"/>
                </a:solidFill>
                <a:latin typeface="SB AggroOTF Medium"/>
              </a:rPr>
              <a:t>Mysql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740400" y="4749800"/>
            <a:ext cx="4013200" cy="736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007100" y="4876800"/>
            <a:ext cx="3479800" cy="520700"/>
          </a:xfrm>
          <a:prstGeom prst="rect">
            <a:avLst/>
          </a:prstGeom>
        </p:spPr>
        <p:txBody>
          <a:bodyPr anchor="ctr" rtlCol="false" lIns="0" tIns="33914" rIns="0" bIns="33914"/>
          <a:lstStyle/>
          <a:p>
            <a:pPr algn="ctr" lvl="0">
              <a:lnSpc>
                <a:spcPct val="99600"/>
              </a:lnSpc>
            </a:pPr>
            <a:r>
              <a:rPr lang="en" sz="2670" b="false" i="false" u="none" strike="noStrike" spc="53">
                <a:solidFill>
                  <a:srgbClr val="FFFFFF"/>
                </a:solidFill>
                <a:latin typeface="SB AggroOTF Medium"/>
              </a:rPr>
              <a:t>Flutter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1820000">
            <a:off x="1231900" y="3200400"/>
            <a:ext cx="9639300" cy="495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20000">
            <a:off x="2540000" y="3327400"/>
            <a:ext cx="6451600" cy="279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20000">
            <a:off x="2438400" y="5562600"/>
            <a:ext cx="9906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20000">
            <a:off x="8356600" y="3759200"/>
            <a:ext cx="990600" cy="977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360000">
            <a:off x="11404600" y="838200"/>
            <a:ext cx="11988800" cy="12090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360000">
            <a:off x="12217400" y="3454400"/>
            <a:ext cx="10909300" cy="1257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360000">
            <a:off x="17741900" y="2095500"/>
            <a:ext cx="1244600" cy="1270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360000">
            <a:off x="12433300" y="4851400"/>
            <a:ext cx="4038600" cy="5969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l" lvl="0">
              <a:lnSpc>
                <a:spcPct val="99600"/>
              </a:lnSpc>
            </a:pPr>
            <a:r>
              <a:rPr lang="en" sz="3333" b="false" i="false" u="none" strike="noStrike" spc="-33">
                <a:solidFill>
                  <a:srgbClr val="000000"/>
                </a:solidFill>
                <a:latin typeface="SB AggroOTF Light"/>
              </a:rPr>
              <a:t>UI</a:t>
            </a:r>
          </a:p>
        </p:txBody>
      </p:sp>
      <p:sp>
        <p:nvSpPr>
          <p:cNvPr name="TextBox 11" id="11"/>
          <p:cNvSpPr txBox="true"/>
          <p:nvPr/>
        </p:nvSpPr>
        <p:spPr>
          <a:xfrm rot="360000">
            <a:off x="15709900" y="5207000"/>
            <a:ext cx="7747000" cy="11049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l" lvl="0">
              <a:lnSpc>
                <a:spcPct val="99600"/>
              </a:lnSpc>
            </a:pP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Flutter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기반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제작</a:t>
            </a:r>
          </a:p>
          <a:p>
            <a:pPr algn="l" lvl="0">
              <a:lnSpc>
                <a:spcPct val="99600"/>
              </a:lnSpc>
            </a:pP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screenutil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을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통한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반응형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앱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디자인</a:t>
            </a:r>
          </a:p>
        </p:txBody>
      </p:sp>
      <p:sp>
        <p:nvSpPr>
          <p:cNvPr name="TextBox 12" id="12"/>
          <p:cNvSpPr txBox="true"/>
          <p:nvPr/>
        </p:nvSpPr>
        <p:spPr>
          <a:xfrm rot="360000">
            <a:off x="12280900" y="6769100"/>
            <a:ext cx="4191000" cy="6604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l" lvl="0">
              <a:lnSpc>
                <a:spcPct val="99600"/>
              </a:lnSpc>
            </a:pPr>
            <a:r>
              <a:rPr lang="en" sz="3333" b="false" i="false" u="none" strike="noStrike" spc="-33">
                <a:solidFill>
                  <a:srgbClr val="000000"/>
                </a:solidFill>
                <a:ea typeface="SB AggroOTF Light"/>
              </a:rPr>
              <a:t>기능</a:t>
            </a:r>
          </a:p>
        </p:txBody>
      </p:sp>
      <p:sp>
        <p:nvSpPr>
          <p:cNvPr name="TextBox 13" id="13"/>
          <p:cNvSpPr txBox="true"/>
          <p:nvPr/>
        </p:nvSpPr>
        <p:spPr>
          <a:xfrm rot="360000">
            <a:off x="15430500" y="6553200"/>
            <a:ext cx="8051800" cy="21717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온디바이스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AI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기능을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통한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토핑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추천</a:t>
            </a:r>
          </a:p>
          <a:p>
            <a:pPr algn="l" lvl="0">
              <a:lnSpc>
                <a:spcPct val="99600"/>
              </a:lnSpc>
            </a:pP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FCM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을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이용하여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알림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전송</a:t>
            </a:r>
          </a:p>
          <a:p>
            <a:pPr algn="l" lvl="0">
              <a:lnSpc>
                <a:spcPct val="99600"/>
              </a:lnSpc>
            </a:pP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비콘으로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매장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입장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알림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전송</a:t>
            </a:r>
          </a:p>
          <a:p>
            <a:pPr algn="l" lvl="0">
              <a:lnSpc>
                <a:spcPct val="99600"/>
              </a:lnSpc>
            </a:pP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관리자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페이지를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통해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주문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관리</a:t>
            </a:r>
          </a:p>
        </p:txBody>
      </p:sp>
      <p:sp>
        <p:nvSpPr>
          <p:cNvPr name="TextBox 14" id="14"/>
          <p:cNvSpPr txBox="true"/>
          <p:nvPr/>
        </p:nvSpPr>
        <p:spPr>
          <a:xfrm rot="360000">
            <a:off x="12039600" y="8978900"/>
            <a:ext cx="4038600" cy="6604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코드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개선</a:t>
            </a:r>
          </a:p>
        </p:txBody>
      </p:sp>
      <p:sp>
        <p:nvSpPr>
          <p:cNvPr name="TextBox 15" id="15"/>
          <p:cNvSpPr txBox="true"/>
          <p:nvPr/>
        </p:nvSpPr>
        <p:spPr>
          <a:xfrm rot="360000">
            <a:off x="15265400" y="9004300"/>
            <a:ext cx="8369300" cy="16637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l" lvl="0">
              <a:lnSpc>
                <a:spcPct val="99600"/>
              </a:lnSpc>
            </a:pP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Flutter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를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기반으로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한</a:t>
            </a:r>
          </a:p>
          <a:p>
            <a:pPr algn="l" lvl="0">
              <a:lnSpc>
                <a:spcPct val="99600"/>
              </a:lnSpc>
            </a:pPr>
            <a:r>
              <a:rPr lang="en" sz="3333" b="false" i="false" u="none" strike="noStrike" spc="-33">
                <a:solidFill>
                  <a:srgbClr val="000000"/>
                </a:solidFill>
                <a:latin typeface="SB AggroOTF Light"/>
              </a:rPr>
              <a:t>MVVM with Repository</a:t>
            </a:r>
          </a:p>
          <a:p>
            <a:pPr algn="l" lvl="0">
              <a:lnSpc>
                <a:spcPct val="99600"/>
              </a:lnSpc>
            </a:pP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아키텍처를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통한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레이어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분리</a:t>
            </a:r>
          </a:p>
        </p:txBody>
      </p:sp>
      <p:sp>
        <p:nvSpPr>
          <p:cNvPr name="TextBox 16" id="16"/>
          <p:cNvSpPr txBox="true"/>
          <p:nvPr/>
        </p:nvSpPr>
        <p:spPr>
          <a:xfrm rot="360000">
            <a:off x="11861800" y="10858500"/>
            <a:ext cx="3924300" cy="6604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관리자용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앱</a:t>
            </a:r>
          </a:p>
        </p:txBody>
      </p:sp>
      <p:sp>
        <p:nvSpPr>
          <p:cNvPr name="TextBox 17" id="17"/>
          <p:cNvSpPr txBox="true"/>
          <p:nvPr/>
        </p:nvSpPr>
        <p:spPr>
          <a:xfrm rot="360000">
            <a:off x="14998700" y="10871200"/>
            <a:ext cx="7747000" cy="1663700"/>
          </a:xfrm>
          <a:prstGeom prst="rect">
            <a:avLst/>
          </a:prstGeom>
        </p:spPr>
        <p:txBody>
          <a:bodyPr anchor="ctr" rtlCol="false" lIns="0" tIns="42333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주문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접수를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받으면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상태가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조리중으로</a:t>
            </a:r>
          </a:p>
          <a:p>
            <a:pPr algn="l" lvl="0">
              <a:lnSpc>
                <a:spcPct val="99600"/>
              </a:lnSpc>
            </a:pP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넘어가고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조리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완료를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누르면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
done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상태로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이동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후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푸시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알림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전송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360000">
            <a:off x="12128500" y="6197600"/>
            <a:ext cx="10579100" cy="2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359999">
            <a:off x="11988800" y="8559800"/>
            <a:ext cx="10363200" cy="2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359999">
            <a:off x="11696700" y="10464800"/>
            <a:ext cx="10375900" cy="25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360000">
            <a:off x="16738600" y="1384300"/>
            <a:ext cx="1295400" cy="12954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360000">
            <a:off x="14490700" y="3556000"/>
            <a:ext cx="6362700" cy="1371600"/>
          </a:xfrm>
          <a:prstGeom prst="rect">
            <a:avLst/>
          </a:prstGeom>
        </p:spPr>
        <p:txBody>
          <a:bodyPr anchor="ctr" rtlCol="false" lIns="0" tIns="88845" rIns="0" bIns="88845"/>
          <a:lstStyle/>
          <a:p>
            <a:pPr algn="ctr" lvl="0">
              <a:lnSpc>
                <a:spcPct val="99600"/>
              </a:lnSpc>
            </a:pPr>
            <a:r>
              <a:rPr lang="ko-KR" sz="6995" b="false" i="false" u="none" strike="noStrike" spc="-70">
                <a:solidFill>
                  <a:srgbClr val="FFFAE4"/>
                </a:solidFill>
                <a:ea typeface="SB AggroOTF Bold"/>
              </a:rPr>
              <a:t>피짜잇호</a:t>
            </a:r>
            <a:r>
              <a:rPr lang="en-US" sz="6995" b="false" i="false" u="none" strike="noStrike" spc="-70">
                <a:solidFill>
                  <a:srgbClr val="FFFAE4"/>
                </a:solidFill>
                <a:latin typeface="SB AggroOTF Bold"/>
              </a:rPr>
              <a:t> </a:t>
            </a:r>
            <a:r>
              <a:rPr lang="ko-KR" sz="6995" b="false" i="false" u="none" strike="noStrike" spc="-70">
                <a:solidFill>
                  <a:srgbClr val="FFFAE4"/>
                </a:solidFill>
                <a:ea typeface="SB AggroOTF Bold"/>
              </a:rPr>
              <a:t>소개</a:t>
            </a:r>
          </a:p>
        </p:txBody>
      </p:sp>
      <p:sp>
        <p:nvSpPr>
          <p:cNvPr name="TextBox 23" id="23"/>
          <p:cNvSpPr txBox="true"/>
          <p:nvPr/>
        </p:nvSpPr>
        <p:spPr>
          <a:xfrm rot="-1020000">
            <a:off x="2527300" y="7124700"/>
            <a:ext cx="8166100" cy="749300"/>
          </a:xfrm>
          <a:prstGeom prst="rect">
            <a:avLst/>
          </a:prstGeom>
        </p:spPr>
        <p:txBody>
          <a:bodyPr anchor="ctr" rtlCol="false" lIns="0" tIns="48169" rIns="0" bIns="48169"/>
          <a:lstStyle/>
          <a:p>
            <a:pPr algn="ctr" lvl="0">
              <a:lnSpc>
                <a:spcPct val="99600"/>
              </a:lnSpc>
            </a:pPr>
            <a:r>
              <a:rPr lang="ko-KR" sz="3792" b="false" i="false" u="none" strike="noStrike" spc="-38">
                <a:solidFill>
                  <a:srgbClr val="000000"/>
                </a:solidFill>
                <a:ea typeface="SB AggroOTF Medium"/>
              </a:rPr>
              <a:t>피짜잇호를</a:t>
            </a:r>
            <a:r>
              <a:rPr lang="en-US" sz="3792" b="false" i="false" u="none" strike="noStrike" spc="-38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792" b="false" i="false" u="none" strike="noStrike" spc="-38">
                <a:solidFill>
                  <a:srgbClr val="000000"/>
                </a:solidFill>
                <a:ea typeface="SB AggroOTF Medium"/>
              </a:rPr>
              <a:t>소개합니다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645900" y="698500"/>
            <a:ext cx="2184400" cy="2184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518900" y="584200"/>
            <a:ext cx="2184400" cy="21844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1544300" y="1104900"/>
            <a:ext cx="2095500" cy="1181100"/>
          </a:xfrm>
          <a:prstGeom prst="rect">
            <a:avLst/>
          </a:prstGeom>
        </p:spPr>
        <p:txBody>
          <a:bodyPr anchor="ctr" rtlCol="false" lIns="0" tIns="84243" rIns="0" bIns="84243"/>
          <a:lstStyle/>
          <a:p>
            <a:pPr algn="ctr" lvl="0">
              <a:lnSpc>
                <a:spcPct val="99600"/>
              </a:lnSpc>
            </a:pPr>
            <a:r>
              <a:rPr lang="en" sz="6633" b="false" i="false" u="none" strike="noStrike" spc="199">
                <a:solidFill>
                  <a:srgbClr val="CD0023"/>
                </a:solidFill>
                <a:latin typeface="ChunkFive-Roman"/>
              </a:rPr>
              <a:t>01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432300" y="4737100"/>
            <a:ext cx="3797300" cy="254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825500"/>
            <a:ext cx="22860000" cy="1219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4038600"/>
            <a:ext cx="228600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569200" y="8636000"/>
            <a:ext cx="92456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29000" y="4889500"/>
            <a:ext cx="6096000" cy="1104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0" y="4787900"/>
            <a:ext cx="60960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61300" y="9791700"/>
            <a:ext cx="8661400" cy="8661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4980000">
            <a:off x="6604000" y="9664700"/>
            <a:ext cx="2006600" cy="149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940000">
            <a:off x="13614400" y="10502900"/>
            <a:ext cx="3924300" cy="774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208000" y="6642100"/>
            <a:ext cx="9525000" cy="660400"/>
          </a:xfrm>
          <a:prstGeom prst="rect">
            <a:avLst/>
          </a:prstGeom>
        </p:spPr>
        <p:txBody>
          <a:bodyPr anchor="ctr" rtlCol="false" lIns="0" tIns="42332" rIns="0" bIns="42332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매장에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입장하면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FCM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을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통해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환영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알림을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보냄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08000" y="7569200"/>
            <a:ext cx="9525000" cy="660400"/>
          </a:xfrm>
          <a:prstGeom prst="rect">
            <a:avLst/>
          </a:prstGeom>
        </p:spPr>
        <p:txBody>
          <a:bodyPr anchor="ctr" rtlCol="false" lIns="0" tIns="42332" rIns="0" bIns="42332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구글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Map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기반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매장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위치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확인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및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길찾기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기능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제공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08000" y="8280400"/>
            <a:ext cx="9525000" cy="1104900"/>
          </a:xfrm>
          <a:prstGeom prst="rect">
            <a:avLst/>
          </a:prstGeom>
        </p:spPr>
        <p:txBody>
          <a:bodyPr anchor="ctr" rtlCol="false" lIns="0" tIns="42332" rIns="0" bIns="42332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OpenAI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의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API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를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통한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챗봇과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온디바이스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AI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로</a:t>
            </a:r>
          </a:p>
          <a:p>
            <a:pPr algn="l" lvl="0">
              <a:lnSpc>
                <a:spcPct val="99600"/>
              </a:lnSpc>
            </a:pP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토핑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추천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가능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557500" y="4800600"/>
            <a:ext cx="4699000" cy="1257300"/>
          </a:xfrm>
          <a:prstGeom prst="rect">
            <a:avLst/>
          </a:prstGeom>
        </p:spPr>
        <p:txBody>
          <a:bodyPr anchor="ctr" rtlCol="false" lIns="0" tIns="81277" rIns="0" bIns="81277"/>
          <a:lstStyle/>
          <a:p>
            <a:pPr algn="ctr" lvl="0">
              <a:lnSpc>
                <a:spcPct val="99600"/>
              </a:lnSpc>
            </a:pPr>
            <a:r>
              <a:rPr lang="en" sz="6399" b="false" i="false" u="none" strike="noStrike" spc="-128">
                <a:solidFill>
                  <a:srgbClr val="CD0023"/>
                </a:solidFill>
                <a:ea typeface="SB AggroOTF Bold"/>
              </a:rPr>
              <a:t>피짜잇호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5300" y="6642100"/>
            <a:ext cx="9525000" cy="660400"/>
          </a:xfrm>
          <a:prstGeom prst="rect">
            <a:avLst/>
          </a:prstGeom>
        </p:spPr>
        <p:txBody>
          <a:bodyPr anchor="ctr" rtlCol="false" lIns="0" tIns="42332" rIns="0" bIns="42332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매장에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입장해도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아무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이벤트가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없는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5300" y="7569200"/>
            <a:ext cx="9525000" cy="660400"/>
          </a:xfrm>
          <a:prstGeom prst="rect">
            <a:avLst/>
          </a:prstGeom>
        </p:spPr>
        <p:txBody>
          <a:bodyPr anchor="ctr" rtlCol="false" lIns="0" tIns="42332" rIns="0" bIns="42332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매장까지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가는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길을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찾기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위한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번거로움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5300" y="8496300"/>
            <a:ext cx="9525000" cy="660400"/>
          </a:xfrm>
          <a:prstGeom prst="rect">
            <a:avLst/>
          </a:prstGeom>
        </p:spPr>
        <p:txBody>
          <a:bodyPr anchor="ctr" rtlCol="false" lIns="0" tIns="42332" rIns="0" bIns="42332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다소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아쉬운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Light"/>
              </a:rPr>
              <a:t> AI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Light"/>
              </a:rPr>
              <a:t>성능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19700" y="4927600"/>
            <a:ext cx="2514600" cy="1143000"/>
          </a:xfrm>
          <a:prstGeom prst="rect">
            <a:avLst/>
          </a:prstGeom>
        </p:spPr>
        <p:txBody>
          <a:bodyPr anchor="ctr" rtlCol="false" lIns="0" tIns="81277" rIns="0" bIns="81277"/>
          <a:lstStyle/>
          <a:p>
            <a:pPr algn="ctr" lvl="0">
              <a:lnSpc>
                <a:spcPct val="99600"/>
              </a:lnSpc>
            </a:pPr>
            <a:r>
              <a:rPr lang="en-US" sz="6399" b="false" i="false" u="none" strike="noStrike" spc="-128">
                <a:solidFill>
                  <a:srgbClr val="CD0023"/>
                </a:solidFill>
                <a:latin typeface="SB AggroOTF Bold"/>
              </a:rPr>
              <a:t>A</a:t>
            </a:r>
            <a:r>
              <a:rPr lang="ko-KR" sz="6399" b="false" i="false" u="none" strike="noStrike" spc="-128">
                <a:solidFill>
                  <a:srgbClr val="CD0023"/>
                </a:solidFill>
                <a:ea typeface="SB AggroOTF Bold"/>
              </a:rPr>
              <a:t>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62300" y="1638300"/>
            <a:ext cx="18084800" cy="2362200"/>
          </a:xfrm>
          <a:prstGeom prst="rect">
            <a:avLst/>
          </a:prstGeom>
        </p:spPr>
        <p:txBody>
          <a:bodyPr anchor="ctr" rtlCol="false" lIns="0" tIns="152396" rIns="0" bIns="152396"/>
          <a:lstStyle/>
          <a:p>
            <a:pPr algn="ctr" lvl="0">
              <a:lnSpc>
                <a:spcPct val="99600"/>
              </a:lnSpc>
            </a:pPr>
            <a:r>
              <a:rPr lang="ko-KR" sz="11999" b="false" i="false" u="none" strike="noStrike" spc="-240">
                <a:solidFill>
                  <a:srgbClr val="CD0023"/>
                </a:solidFill>
                <a:ea typeface="SB AggroOTF Bold"/>
              </a:rPr>
              <a:t>전에</a:t>
            </a:r>
            <a:r>
              <a:rPr lang="en-US" sz="11999" b="false" i="false" u="none" strike="noStrike" spc="-24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11999" b="false" i="false" u="none" strike="noStrike" spc="-240">
                <a:solidFill>
                  <a:srgbClr val="CD0023"/>
                </a:solidFill>
                <a:ea typeface="SB AggroOTF Bold"/>
              </a:rPr>
              <a:t>없던</a:t>
            </a:r>
            <a:r>
              <a:rPr lang="en-US" sz="11999" b="false" i="false" u="none" strike="noStrike" spc="-24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11999" b="false" i="false" u="none" strike="noStrike" spc="-240">
                <a:solidFill>
                  <a:srgbClr val="CD0023"/>
                </a:solidFill>
                <a:ea typeface="SB AggroOTF Bold"/>
              </a:rPr>
              <a:t>새로운</a:t>
            </a:r>
            <a:r>
              <a:rPr lang="en-US" sz="11999" b="false" i="false" u="none" strike="noStrike" spc="-24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11999" b="false" i="false" u="none" strike="noStrike" spc="-240">
                <a:solidFill>
                  <a:srgbClr val="CD0023"/>
                </a:solidFill>
                <a:ea typeface="SB AggroOTF Bold"/>
              </a:rPr>
              <a:t>피자</a:t>
            </a:r>
            <a:r>
              <a:rPr lang="en-US" sz="11999" b="false" i="false" u="none" strike="noStrike" spc="-240">
                <a:solidFill>
                  <a:srgbClr val="CD0023"/>
                </a:solidFill>
                <a:latin typeface="SB AggroOTF Bold"/>
              </a:rPr>
              <a:t> </a:t>
            </a:r>
            <a:r>
              <a:rPr lang="ko-KR" sz="11999" b="false" i="false" u="none" strike="noStrike" spc="-240">
                <a:solidFill>
                  <a:srgbClr val="CD0023"/>
                </a:solidFill>
                <a:ea typeface="SB AggroOTF Bold"/>
              </a:rPr>
              <a:t>앱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08000" y="533400"/>
            <a:ext cx="2184400" cy="2184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81000" y="419100"/>
            <a:ext cx="2184400" cy="21844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406400" y="939800"/>
            <a:ext cx="2095500" cy="1181100"/>
          </a:xfrm>
          <a:prstGeom prst="rect">
            <a:avLst/>
          </a:prstGeom>
        </p:spPr>
        <p:txBody>
          <a:bodyPr anchor="ctr" rtlCol="false" lIns="0" tIns="84243" rIns="0" bIns="84243"/>
          <a:lstStyle/>
          <a:p>
            <a:pPr algn="ctr" lvl="0">
              <a:lnSpc>
                <a:spcPct val="99600"/>
              </a:lnSpc>
            </a:pPr>
            <a:r>
              <a:rPr lang="en" sz="6633" b="false" i="false" u="none" strike="noStrike" spc="199">
                <a:solidFill>
                  <a:srgbClr val="CD0023"/>
                </a:solidFill>
                <a:latin typeface="ChunkFive-Roman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825500"/>
            <a:ext cx="22860000" cy="1219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4038600"/>
            <a:ext cx="228600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911600" y="8534400"/>
            <a:ext cx="89408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506200" y="8534400"/>
            <a:ext cx="89662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6814800" y="4038600"/>
            <a:ext cx="6045200" cy="1041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9169400" y="4038600"/>
            <a:ext cx="6045200" cy="1041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24000" y="4038600"/>
            <a:ext cx="6045200" cy="1041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6700" y="10998200"/>
            <a:ext cx="60833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36700" y="9613900"/>
            <a:ext cx="60833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36700" y="12382500"/>
            <a:ext cx="60833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10998200"/>
            <a:ext cx="60833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44000" y="9613900"/>
            <a:ext cx="60833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44000" y="12382500"/>
            <a:ext cx="6083300" cy="2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789400" y="10998200"/>
            <a:ext cx="6083300" cy="2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789400" y="9613900"/>
            <a:ext cx="6083300" cy="2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789400" y="12382500"/>
            <a:ext cx="6083300" cy="25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6865600" y="9817100"/>
            <a:ext cx="5943600" cy="596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66000"/>
              </a:lnSpc>
            </a:pPr>
            <a:r>
              <a:rPr lang="ko-KR" sz="3333" b="false" i="false" u="none" strike="noStrike" spc="-33">
                <a:solidFill>
                  <a:srgbClr val="000000"/>
                </a:solidFill>
                <a:ea typeface="SB AggroOTF Medium"/>
              </a:rPr>
              <a:t>세번째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Medium"/>
              </a:rPr>
              <a:t>특징을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Medium"/>
              </a:rPr>
              <a:t>요약하세요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878300" y="10439400"/>
            <a:ext cx="5905500" cy="431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66000"/>
              </a:lnSpc>
            </a:pP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세번째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특징에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대해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입력해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주세요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865600" y="11188700"/>
            <a:ext cx="5943600" cy="596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66000"/>
              </a:lnSpc>
            </a:pPr>
            <a:r>
              <a:rPr lang="ko-KR" sz="3333" b="false" i="false" u="none" strike="noStrike" spc="-33">
                <a:solidFill>
                  <a:srgbClr val="000000"/>
                </a:solidFill>
                <a:ea typeface="SB AggroOTF Medium"/>
              </a:rPr>
              <a:t>세번째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Medium"/>
              </a:rPr>
              <a:t>특징을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Medium"/>
              </a:rPr>
              <a:t>요약하세요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878300" y="11811000"/>
            <a:ext cx="5905500" cy="431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66000"/>
              </a:lnSpc>
            </a:pP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세번째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특징에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대해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입력해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주세요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865600" y="4178300"/>
            <a:ext cx="5943600" cy="787400"/>
          </a:xfrm>
          <a:prstGeom prst="rect">
            <a:avLst/>
          </a:prstGeom>
        </p:spPr>
        <p:txBody>
          <a:bodyPr anchor="ctr" rtlCol="false" lIns="0" tIns="50799" rIns="0" bIns="50799"/>
          <a:lstStyle/>
          <a:p>
            <a:pPr algn="ctr" lvl="0">
              <a:lnSpc>
                <a:spcPct val="99600"/>
              </a:lnSpc>
            </a:pPr>
            <a:r>
              <a:rPr lang="en" sz="3999" b="false" i="false" u="none" strike="noStrike" spc="-40">
                <a:solidFill>
                  <a:srgbClr val="FFFFFF"/>
                </a:solidFill>
                <a:latin typeface="SB AggroOTF Medium"/>
              </a:rPr>
              <a:t>#3. Spring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20200" y="9817100"/>
            <a:ext cx="5943600" cy="596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66000"/>
              </a:lnSpc>
            </a:pPr>
            <a:r>
              <a:rPr lang="ko-KR" sz="3333" b="false" i="false" u="none" strike="noStrike" spc="-33">
                <a:solidFill>
                  <a:srgbClr val="000000"/>
                </a:solidFill>
                <a:ea typeface="SB AggroOTF Medium"/>
              </a:rPr>
              <a:t>두번째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Medium"/>
              </a:rPr>
              <a:t>특징을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Medium"/>
              </a:rPr>
              <a:t>요약하세요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32900" y="10439400"/>
            <a:ext cx="5905500" cy="431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66000"/>
              </a:lnSpc>
            </a:pP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두번째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특징에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대해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입력해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주세요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20200" y="11188700"/>
            <a:ext cx="5943600" cy="596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66000"/>
              </a:lnSpc>
            </a:pPr>
            <a:r>
              <a:rPr lang="ko-KR" sz="3333" b="false" i="false" u="none" strike="noStrike" spc="-33">
                <a:solidFill>
                  <a:srgbClr val="000000"/>
                </a:solidFill>
                <a:ea typeface="SB AggroOTF Medium"/>
              </a:rPr>
              <a:t>두번째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Medium"/>
              </a:rPr>
              <a:t>특징을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Medium"/>
              </a:rPr>
              <a:t>요약하세요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32900" y="11811000"/>
            <a:ext cx="5905500" cy="431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66000"/>
              </a:lnSpc>
            </a:pP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두번째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특징에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대해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입력해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주세요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59900" y="4178300"/>
            <a:ext cx="5676900" cy="787400"/>
          </a:xfrm>
          <a:prstGeom prst="rect">
            <a:avLst/>
          </a:prstGeom>
        </p:spPr>
        <p:txBody>
          <a:bodyPr anchor="ctr" rtlCol="false" lIns="0" tIns="50799" rIns="0" bIns="50799"/>
          <a:lstStyle/>
          <a:p>
            <a:pPr algn="ctr" lvl="0">
              <a:lnSpc>
                <a:spcPct val="99600"/>
              </a:lnSpc>
            </a:pPr>
            <a:r>
              <a:rPr lang="en" sz="3999" b="false" i="false" u="none" strike="noStrike" spc="-40">
                <a:solidFill>
                  <a:srgbClr val="FFFFFF"/>
                </a:solidFill>
                <a:latin typeface="SB AggroOTF Medium"/>
              </a:rPr>
              <a:t>#2. MySQL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00200" y="9817100"/>
            <a:ext cx="5943600" cy="596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66000"/>
              </a:lnSpc>
            </a:pPr>
            <a:r>
              <a:rPr lang="ko-KR" sz="3333" b="false" i="false" u="none" strike="noStrike" spc="-33">
                <a:solidFill>
                  <a:srgbClr val="000000"/>
                </a:solidFill>
                <a:ea typeface="SB AggroOTF Medium"/>
              </a:rPr>
              <a:t>첫번째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Medium"/>
              </a:rPr>
              <a:t>특징을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Medium"/>
              </a:rPr>
              <a:t>요약하세요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25600" y="10439400"/>
            <a:ext cx="5905500" cy="431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66000"/>
              </a:lnSpc>
            </a:pP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첫번째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특징에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대해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입력해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주세요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00200" y="11188700"/>
            <a:ext cx="5943600" cy="596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66000"/>
              </a:lnSpc>
            </a:pPr>
            <a:r>
              <a:rPr lang="ko-KR" sz="3333" b="false" i="false" u="none" strike="noStrike" spc="-33">
                <a:solidFill>
                  <a:srgbClr val="000000"/>
                </a:solidFill>
                <a:ea typeface="SB AggroOTF Medium"/>
              </a:rPr>
              <a:t>첫번째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Medium"/>
              </a:rPr>
              <a:t>특징을</a:t>
            </a:r>
            <a:r>
              <a:rPr lang="en-US" sz="3333" b="false" i="false" u="none" strike="noStrike" spc="-33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3333" b="false" i="false" u="none" strike="noStrike" spc="-33">
                <a:solidFill>
                  <a:srgbClr val="000000"/>
                </a:solidFill>
                <a:ea typeface="SB AggroOTF Medium"/>
              </a:rPr>
              <a:t>요약하세요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25600" y="11811000"/>
            <a:ext cx="5905500" cy="431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66000"/>
              </a:lnSpc>
            </a:pP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첫번째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특징에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대해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입력해</a:t>
            </a:r>
            <a:r>
              <a:rPr lang="en-US" sz="2399" b="false" i="false" u="none" strike="noStrike" spc="-24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99" b="false" i="false" u="none" strike="noStrike" spc="-24">
                <a:solidFill>
                  <a:srgbClr val="000000"/>
                </a:solidFill>
                <a:ea typeface="SB AggroOTF Light"/>
              </a:rPr>
              <a:t>주세요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76400" y="4178300"/>
            <a:ext cx="5740400" cy="787400"/>
          </a:xfrm>
          <a:prstGeom prst="rect">
            <a:avLst/>
          </a:prstGeom>
        </p:spPr>
        <p:txBody>
          <a:bodyPr anchor="ctr" rtlCol="false" lIns="0" tIns="50799" rIns="0" bIns="50799"/>
          <a:lstStyle/>
          <a:p>
            <a:pPr algn="ctr" lvl="0">
              <a:lnSpc>
                <a:spcPct val="99600"/>
              </a:lnSpc>
            </a:pPr>
            <a:r>
              <a:rPr lang="en" sz="3999" b="false" i="false" u="none" strike="noStrike" spc="-40">
                <a:solidFill>
                  <a:srgbClr val="FFFFFF"/>
                </a:solidFill>
                <a:latin typeface="SB AggroOTF Medium"/>
              </a:rPr>
              <a:t>#1. Flutter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162300" y="1638300"/>
            <a:ext cx="18084800" cy="2362200"/>
          </a:xfrm>
          <a:prstGeom prst="rect">
            <a:avLst/>
          </a:prstGeom>
        </p:spPr>
        <p:txBody>
          <a:bodyPr anchor="ctr" rtlCol="false" lIns="0" tIns="152396" rIns="0" bIns="152396"/>
          <a:lstStyle/>
          <a:p>
            <a:pPr algn="ctr" lvl="0">
              <a:lnSpc>
                <a:spcPct val="99600"/>
              </a:lnSpc>
            </a:pPr>
            <a:r>
              <a:rPr lang="ko-KR" sz="11999" b="false" i="false" u="none" strike="noStrike" spc="-240">
                <a:solidFill>
                  <a:srgbClr val="CD0023"/>
                </a:solidFill>
                <a:ea typeface="SB AggroOTF Bold"/>
              </a:rPr>
              <a:t>피짜잇호</a:t>
            </a:r>
            <a:r>
              <a:rPr lang="en-US" sz="11999" b="false" i="false" u="none" strike="noStrike" spc="-24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11999" b="false" i="false" u="none" strike="noStrike" spc="-240">
                <a:solidFill>
                  <a:srgbClr val="CD0023"/>
                </a:solidFill>
                <a:ea typeface="SB AggroOTF Bold"/>
              </a:rPr>
              <a:t>기술</a:t>
            </a:r>
            <a:r>
              <a:rPr lang="en-US" sz="11999" b="false" i="false" u="none" strike="noStrike" spc="-24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11999" b="false" i="false" u="none" strike="noStrike" spc="-240">
                <a:solidFill>
                  <a:srgbClr val="CD0023"/>
                </a:solidFill>
                <a:ea typeface="SB AggroOTF Bold"/>
              </a:rPr>
              <a:t>스택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8000" y="533400"/>
            <a:ext cx="2184400" cy="21844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81000" y="419100"/>
            <a:ext cx="2184400" cy="21844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406400" y="939800"/>
            <a:ext cx="2095500" cy="1181100"/>
          </a:xfrm>
          <a:prstGeom prst="rect">
            <a:avLst/>
          </a:prstGeom>
        </p:spPr>
        <p:txBody>
          <a:bodyPr anchor="ctr" rtlCol="false" lIns="0" tIns="84243" rIns="0" bIns="84243"/>
          <a:lstStyle/>
          <a:p>
            <a:pPr algn="ctr" lvl="0">
              <a:lnSpc>
                <a:spcPct val="99600"/>
              </a:lnSpc>
            </a:pPr>
            <a:r>
              <a:rPr lang="en" sz="6633" b="false" i="false" u="none" strike="noStrike" spc="199">
                <a:solidFill>
                  <a:srgbClr val="CD0023"/>
                </a:solidFill>
                <a:latin typeface="ChunkFive-Roman"/>
              </a:rPr>
              <a:t>03</a:t>
            </a:r>
          </a:p>
        </p:txBody>
      </p:sp>
      <p:pic>
        <p:nvPicPr>
          <p:cNvPr name="Picture 38" id="3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641600" y="5384800"/>
            <a:ext cx="3797300" cy="37973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210800" y="5346700"/>
            <a:ext cx="3975100" cy="39751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357600" y="6438900"/>
            <a:ext cx="6959600" cy="1803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CD0023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825500"/>
            <a:ext cx="22860000" cy="1219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4038600"/>
            <a:ext cx="228600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73700" y="8496300"/>
            <a:ext cx="88646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020300" y="8496300"/>
            <a:ext cx="89027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01700" y="8509000"/>
            <a:ext cx="88900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4579600" y="8509000"/>
            <a:ext cx="89154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41400" y="10464800"/>
            <a:ext cx="3937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664200" y="10464800"/>
            <a:ext cx="39370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23500" y="10464800"/>
            <a:ext cx="39370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808200" y="10464800"/>
            <a:ext cx="39370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354800" y="10464800"/>
            <a:ext cx="3937000" cy="25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162300" y="1638300"/>
            <a:ext cx="18084800" cy="2362200"/>
          </a:xfrm>
          <a:prstGeom prst="rect">
            <a:avLst/>
          </a:prstGeom>
        </p:spPr>
        <p:txBody>
          <a:bodyPr anchor="ctr" rtlCol="false" lIns="0" tIns="152396" rIns="0" bIns="152396"/>
          <a:lstStyle/>
          <a:p>
            <a:pPr algn="ctr" lvl="0">
              <a:lnSpc>
                <a:spcPct val="99600"/>
              </a:lnSpc>
            </a:pPr>
            <a:r>
              <a:rPr lang="ko-KR" sz="11999" b="false" i="false" u="none" strike="noStrike" spc="-240">
                <a:solidFill>
                  <a:srgbClr val="CD0023"/>
                </a:solidFill>
                <a:ea typeface="SB AggroOTF Bold"/>
              </a:rPr>
              <a:t>피짜잇호</a:t>
            </a:r>
            <a:r>
              <a:rPr lang="en-US" sz="11999" b="false" i="false" u="none" strike="noStrike" spc="-24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11999" b="false" i="false" u="none" strike="noStrike" spc="-240">
                <a:solidFill>
                  <a:srgbClr val="CD0023"/>
                </a:solidFill>
                <a:ea typeface="SB AggroOTF Bold"/>
              </a:rPr>
              <a:t>주요</a:t>
            </a:r>
            <a:r>
              <a:rPr lang="en-US" sz="11999" b="false" i="false" u="none" strike="noStrike" spc="-24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11999" b="false" i="false" u="none" strike="noStrike" spc="-240">
                <a:solidFill>
                  <a:srgbClr val="CD0023"/>
                </a:solidFill>
                <a:ea typeface="SB AggroOTF Bold"/>
              </a:rPr>
              <a:t>기술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08000" y="533400"/>
            <a:ext cx="2184400" cy="2184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81000" y="419100"/>
            <a:ext cx="2184400" cy="2184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06400" y="939800"/>
            <a:ext cx="2095500" cy="1181100"/>
          </a:xfrm>
          <a:prstGeom prst="rect">
            <a:avLst/>
          </a:prstGeom>
        </p:spPr>
        <p:txBody>
          <a:bodyPr anchor="ctr" rtlCol="false" lIns="0" tIns="84243" rIns="0" bIns="84243"/>
          <a:lstStyle/>
          <a:p>
            <a:pPr algn="ctr" lvl="0">
              <a:lnSpc>
                <a:spcPct val="99600"/>
              </a:lnSpc>
            </a:pPr>
            <a:r>
              <a:rPr lang="en" sz="6633" b="false" i="false" u="none" strike="noStrike" spc="199">
                <a:solidFill>
                  <a:srgbClr val="CD0023"/>
                </a:solidFill>
                <a:latin typeface="ChunkFive-Roman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1B786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825500"/>
            <a:ext cx="22860000" cy="1219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4038600"/>
            <a:ext cx="228600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18300" y="4559300"/>
            <a:ext cx="10934700" cy="10541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162300" y="1587500"/>
            <a:ext cx="18084800" cy="2438400"/>
          </a:xfrm>
          <a:prstGeom prst="rect">
            <a:avLst/>
          </a:prstGeom>
        </p:spPr>
        <p:txBody>
          <a:bodyPr anchor="ctr" rtlCol="false" lIns="0" tIns="152396" rIns="0" bIns="152396"/>
          <a:lstStyle/>
          <a:p>
            <a:pPr algn="ctr" lvl="0">
              <a:lnSpc>
                <a:spcPct val="99600"/>
              </a:lnSpc>
            </a:pPr>
            <a:r>
              <a:rPr lang="ko-KR" sz="11999" b="false" i="false" u="none" strike="noStrike" spc="-240">
                <a:solidFill>
                  <a:srgbClr val="CD0023"/>
                </a:solidFill>
                <a:ea typeface="SB AggroOTF Bold"/>
              </a:rPr>
              <a:t>피짜잇호</a:t>
            </a:r>
            <a:r>
              <a:rPr lang="en-US" sz="11999" b="false" i="false" u="none" strike="noStrike" spc="-24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11999" b="false" i="false" u="none" strike="noStrike" spc="-240">
                <a:solidFill>
                  <a:srgbClr val="CD0023"/>
                </a:solidFill>
                <a:ea typeface="SB AggroOTF Bold"/>
              </a:rPr>
              <a:t>만나보기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8000" y="533400"/>
            <a:ext cx="2184400" cy="2184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0" y="419100"/>
            <a:ext cx="2184400" cy="2184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06400" y="863600"/>
            <a:ext cx="2095500" cy="1346200"/>
          </a:xfrm>
          <a:prstGeom prst="rect">
            <a:avLst/>
          </a:prstGeom>
        </p:spPr>
        <p:txBody>
          <a:bodyPr anchor="ctr" rtlCol="false" lIns="0" tIns="84243" rIns="0" bIns="84243"/>
          <a:lstStyle/>
          <a:p>
            <a:pPr algn="ctr" lvl="0">
              <a:lnSpc>
                <a:spcPct val="99600"/>
              </a:lnSpc>
            </a:pPr>
            <a:r>
              <a:rPr lang="en" sz="6633" b="false" i="false" u="none" strike="noStrike" spc="199">
                <a:solidFill>
                  <a:srgbClr val="CD0023"/>
                </a:solidFill>
                <a:latin typeface="ChunkFive-Roman"/>
              </a:rPr>
              <a:t>05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198600" y="3251200"/>
            <a:ext cx="6502400" cy="1032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2000" y="2438400"/>
            <a:ext cx="9728200" cy="10858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1B786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32300" y="1803400"/>
            <a:ext cx="10223500" cy="1022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23300" y="1282700"/>
            <a:ext cx="11252200" cy="11264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91600" y="1651000"/>
            <a:ext cx="10515600" cy="1051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88700" y="6108700"/>
            <a:ext cx="6134100" cy="410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77400" y="4673600"/>
            <a:ext cx="9131300" cy="876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85300" y="10718800"/>
            <a:ext cx="93726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85300" y="11595100"/>
            <a:ext cx="93726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">
            <a:off x="2501900" y="2171700"/>
            <a:ext cx="3810000" cy="1346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303000" y="10858500"/>
            <a:ext cx="5981700" cy="635000"/>
          </a:xfrm>
          <a:prstGeom prst="rect">
            <a:avLst/>
          </a:prstGeom>
        </p:spPr>
        <p:txBody>
          <a:bodyPr anchor="ctr" rtlCol="false" lIns="0" tIns="40998" rIns="0" bIns="40998"/>
          <a:lstStyle/>
          <a:p>
            <a:pPr algn="ctr" lvl="0">
              <a:lnSpc>
                <a:spcPct val="99600"/>
              </a:lnSpc>
            </a:pPr>
            <a:r>
              <a:rPr lang="en-US" sz="3228" b="false" i="false" u="none" strike="noStrike" spc="-32">
                <a:solidFill>
                  <a:srgbClr val="CD0023"/>
                </a:solidFill>
                <a:latin typeface="SB AggroOTF Medium"/>
              </a:rPr>
              <a:t>Only at #</a:t>
            </a:r>
            <a:r>
              <a:rPr lang="ko-KR" sz="3228" b="false" i="false" u="none" strike="noStrike" spc="-32">
                <a:solidFill>
                  <a:srgbClr val="CD0023"/>
                </a:solidFill>
                <a:ea typeface="SB AggroOTF Medium"/>
              </a:rPr>
              <a:t>피짜잇호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61600" y="4737100"/>
            <a:ext cx="7937500" cy="800100"/>
          </a:xfrm>
          <a:prstGeom prst="rect">
            <a:avLst/>
          </a:prstGeom>
        </p:spPr>
        <p:txBody>
          <a:bodyPr anchor="ctr" rtlCol="false" lIns="0" tIns="51727" rIns="0" bIns="51727"/>
          <a:lstStyle/>
          <a:p>
            <a:pPr algn="ctr" lvl="0">
              <a:lnSpc>
                <a:spcPct val="99600"/>
              </a:lnSpc>
            </a:pPr>
            <a:r>
              <a:rPr lang="ko-KR" sz="4072" b="false" i="false" u="none" strike="noStrike" spc="-41">
                <a:solidFill>
                  <a:srgbClr val="FFFAE4"/>
                </a:solidFill>
                <a:ea typeface="SB AggroOTF Light"/>
              </a:rPr>
              <a:t>누구보다</a:t>
            </a:r>
            <a:r>
              <a:rPr lang="en-US" sz="4072" b="false" i="false" u="none" strike="noStrike" spc="-41">
                <a:solidFill>
                  <a:srgbClr val="FFFAE4"/>
                </a:solidFill>
                <a:latin typeface="SB AggroOTF Light"/>
              </a:rPr>
              <a:t> </a:t>
            </a:r>
            <a:r>
              <a:rPr lang="ko-KR" sz="4072" b="false" i="false" u="none" strike="noStrike" spc="-41">
                <a:solidFill>
                  <a:srgbClr val="FFFAE4"/>
                </a:solidFill>
                <a:ea typeface="SB AggroOTF Light"/>
              </a:rPr>
              <a:t>개발에</a:t>
            </a:r>
            <a:r>
              <a:rPr lang="en-US" sz="4072" b="false" i="false" u="none" strike="noStrike" spc="-41">
                <a:solidFill>
                  <a:srgbClr val="FFFAE4"/>
                </a:solidFill>
                <a:latin typeface="SB AggroOTF Light"/>
              </a:rPr>
              <a:t> </a:t>
            </a:r>
            <a:r>
              <a:rPr lang="en" sz="4072" b="false" i="false" u="none" strike="noStrike" spc="-41">
                <a:solidFill>
                  <a:srgbClr val="FDD183"/>
                </a:solidFill>
                <a:ea typeface="SB AggroOTF Medium"/>
              </a:rPr>
              <a:t>진심</a:t>
            </a:r>
            <a:r>
              <a:rPr lang="ko-KR" sz="4072" b="false" i="false" u="none" strike="noStrike" spc="-41">
                <a:solidFill>
                  <a:srgbClr val="FFFAE4"/>
                </a:solidFill>
                <a:ea typeface="SB AggroOTF Light"/>
              </a:rPr>
              <a:t>인</a:t>
            </a:r>
            <a:r>
              <a:rPr lang="en-US" sz="4072" b="false" i="false" u="none" strike="noStrike" spc="-41">
                <a:solidFill>
                  <a:srgbClr val="FFFAE4"/>
                </a:solidFill>
                <a:latin typeface="SB AggroOTF Light"/>
              </a:rPr>
              <a:t> </a:t>
            </a:r>
            <a:r>
              <a:rPr lang="ko-KR" sz="4072" b="false" i="false" u="none" strike="noStrike" spc="-41">
                <a:solidFill>
                  <a:srgbClr val="FFFAE4"/>
                </a:solidFill>
                <a:ea typeface="SB AggroOTF Light"/>
              </a:rPr>
              <a:t>사람들</a:t>
            </a:r>
          </a:p>
        </p:txBody>
      </p:sp>
      <p:sp>
        <p:nvSpPr>
          <p:cNvPr name="TextBox 13" id="13"/>
          <p:cNvSpPr txBox="true"/>
          <p:nvPr/>
        </p:nvSpPr>
        <p:spPr>
          <a:xfrm rot="-1080000">
            <a:off x="3086100" y="2324100"/>
            <a:ext cx="2590800" cy="838200"/>
          </a:xfrm>
          <a:prstGeom prst="rect">
            <a:avLst/>
          </a:prstGeom>
        </p:spPr>
        <p:txBody>
          <a:bodyPr anchor="ctr" rtlCol="false" lIns="0" tIns="32435" rIns="0" bIns="32435"/>
          <a:lstStyle/>
          <a:p>
            <a:pPr algn="ctr" lvl="0">
              <a:lnSpc>
                <a:spcPct val="99600"/>
              </a:lnSpc>
            </a:pPr>
            <a:r>
              <a:rPr lang="en" sz="2553" b="false" i="false" u="none" strike="noStrike" spc="51">
                <a:solidFill>
                  <a:srgbClr val="FFFAE4"/>
                </a:solidFill>
                <a:latin typeface="ChunkFive-Roman"/>
              </a:rPr>
              <a:t>Order</a:t>
            </a:r>
          </a:p>
          <a:p>
            <a:pPr algn="ctr" lvl="0">
              <a:lnSpc>
                <a:spcPct val="99600"/>
              </a:lnSpc>
            </a:pPr>
            <a:r>
              <a:rPr lang="en" sz="2553" b="false" i="false" u="none" strike="noStrike" spc="51">
                <a:solidFill>
                  <a:srgbClr val="FFFAE4"/>
                </a:solidFill>
                <a:latin typeface="ChunkFive-Roman"/>
              </a:rPr>
              <a:t>now!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79100" y="876300"/>
            <a:ext cx="7429500" cy="4953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